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28"/>
  </p:notesMasterIdLst>
  <p:handoutMasterIdLst>
    <p:handoutMasterId r:id="rId29"/>
  </p:handoutMasterIdLst>
  <p:sldIdLst>
    <p:sldId id="422" r:id="rId3"/>
    <p:sldId id="423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6" r:id="rId16"/>
    <p:sldId id="466" r:id="rId17"/>
    <p:sldId id="465" r:id="rId18"/>
    <p:sldId id="457" r:id="rId19"/>
    <p:sldId id="458" r:id="rId20"/>
    <p:sldId id="459" r:id="rId21"/>
    <p:sldId id="460" r:id="rId22"/>
    <p:sldId id="462" r:id="rId23"/>
    <p:sldId id="424" r:id="rId24"/>
    <p:sldId id="463" r:id="rId25"/>
    <p:sldId id="464" r:id="rId26"/>
    <p:sldId id="425" r:id="rId27"/>
  </p:sldIdLst>
  <p:sldSz cx="9144000" cy="6858000" type="screen4x3"/>
  <p:notesSz cx="6743700" cy="9906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4400" kern="1200" baseline="-25000">
        <a:solidFill>
          <a:srgbClr val="000099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 baseline="-25000">
        <a:solidFill>
          <a:srgbClr val="000099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 baseline="-25000">
        <a:solidFill>
          <a:srgbClr val="000099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 baseline="-25000">
        <a:solidFill>
          <a:srgbClr val="000099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 baseline="-25000">
        <a:solidFill>
          <a:srgbClr val="000099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 baseline="-25000">
        <a:solidFill>
          <a:srgbClr val="000099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 baseline="-25000">
        <a:solidFill>
          <a:srgbClr val="000099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 baseline="-25000">
        <a:solidFill>
          <a:srgbClr val="000099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 baseline="-25000">
        <a:solidFill>
          <a:srgbClr val="000099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555F"/>
    <a:srgbClr val="009DE0"/>
    <a:srgbClr val="F7A235"/>
    <a:srgbClr val="663300"/>
    <a:srgbClr val="990099"/>
    <a:srgbClr val="0000FF"/>
    <a:srgbClr val="0066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FE7267-4DD7-454E-875F-22045A425259}" v="2" dt="2020-02-02T14:59:02.485"/>
    <p1510:client id="{81DFB674-6E44-46A8-9491-5AC53568ECF3}" v="2" dt="2020-02-03T09:05:16.3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996" autoAdjust="0"/>
    <p:restoredTop sz="94660"/>
  </p:normalViewPr>
  <p:slideViewPr>
    <p:cSldViewPr snapToObjects="1">
      <p:cViewPr varScale="1">
        <p:scale>
          <a:sx n="111" d="100"/>
          <a:sy n="111" d="100"/>
        </p:scale>
        <p:origin x="8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 Manuel Correia" userId="bdaee3cb-9ed4-42cc-a7a7-2d84b47ab405" providerId="ADAL" clId="{81DFB674-6E44-46A8-9491-5AC53568ECF3}"/>
    <pc:docChg chg="modMainMaster">
      <pc:chgData name="Luis Manuel Correia" userId="bdaee3cb-9ed4-42cc-a7a7-2d84b47ab405" providerId="ADAL" clId="{81DFB674-6E44-46A8-9491-5AC53568ECF3}" dt="2020-02-03T09:05:34.286" v="32" actId="1036"/>
      <pc:docMkLst>
        <pc:docMk/>
      </pc:docMkLst>
      <pc:sldMasterChg chg="addSp delSp modSp">
        <pc:chgData name="Luis Manuel Correia" userId="bdaee3cb-9ed4-42cc-a7a7-2d84b47ab405" providerId="ADAL" clId="{81DFB674-6E44-46A8-9491-5AC53568ECF3}" dt="2020-02-03T09:05:34.286" v="32" actId="1036"/>
        <pc:sldMasterMkLst>
          <pc:docMk/>
          <pc:sldMasterMk cId="0" sldId="2147483656"/>
        </pc:sldMasterMkLst>
        <pc:picChg chg="add mod">
          <ac:chgData name="Luis Manuel Correia" userId="bdaee3cb-9ed4-42cc-a7a7-2d84b47ab405" providerId="ADAL" clId="{81DFB674-6E44-46A8-9491-5AC53568ECF3}" dt="2020-02-03T09:05:34.286" v="32" actId="1036"/>
          <ac:picMkLst>
            <pc:docMk/>
            <pc:sldMasterMk cId="0" sldId="2147483656"/>
            <ac:picMk id="7" creationId="{70E85F42-0240-43DB-8867-627BC774AD0F}"/>
          </ac:picMkLst>
        </pc:picChg>
        <pc:picChg chg="del">
          <ac:chgData name="Luis Manuel Correia" userId="bdaee3cb-9ed4-42cc-a7a7-2d84b47ab405" providerId="ADAL" clId="{81DFB674-6E44-46A8-9491-5AC53568ECF3}" dt="2020-02-03T09:05:15.037" v="0" actId="478"/>
          <ac:picMkLst>
            <pc:docMk/>
            <pc:sldMasterMk cId="0" sldId="2147483656"/>
            <ac:picMk id="2052" creationId="{72D9BCDB-F9F5-4912-BEA8-5833D536575F}"/>
          </ac:picMkLst>
        </pc:pic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SF\Dropbox\IST\working%20material\Papers\2012%20-%20MONAMI\delay%20and%20throughput%20simulation%20results_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83693054488322"/>
          <c:y val="4.2841361075462596E-2"/>
          <c:w val="0.50619615037431576"/>
          <c:h val="0.7291291219543274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CDF!$B$11</c:f>
              <c:strCache>
                <c:ptCount val="1"/>
                <c:pt idx="0">
                  <c:v>with OWROS</c:v>
                </c:pt>
              </c:strCache>
            </c:strRef>
          </c:tx>
          <c:invertIfNegative val="0"/>
          <c:cat>
            <c:numRef>
              <c:f>CDF!$A$13:$A$20</c:f>
              <c:numCache>
                <c:formatCode>General</c:formatCode>
                <c:ptCount val="8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</c:numCache>
            </c:numRef>
          </c:cat>
          <c:val>
            <c:numRef>
              <c:f>CDF!$B$13:$B$20</c:f>
              <c:numCache>
                <c:formatCode>General</c:formatCode>
                <c:ptCount val="8"/>
                <c:pt idx="0">
                  <c:v>0</c:v>
                </c:pt>
                <c:pt idx="1">
                  <c:v>14</c:v>
                </c:pt>
                <c:pt idx="2">
                  <c:v>18</c:v>
                </c:pt>
                <c:pt idx="3">
                  <c:v>10</c:v>
                </c:pt>
                <c:pt idx="4">
                  <c:v>4</c:v>
                </c:pt>
                <c:pt idx="5">
                  <c:v>0</c:v>
                </c:pt>
                <c:pt idx="6">
                  <c:v>0</c:v>
                </c:pt>
                <c:pt idx="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FD-4199-95F7-A0BCAE41092C}"/>
            </c:ext>
          </c:extLst>
        </c:ser>
        <c:ser>
          <c:idx val="0"/>
          <c:order val="1"/>
          <c:tx>
            <c:strRef>
              <c:f>CDF!$C$11</c:f>
              <c:strCache>
                <c:ptCount val="1"/>
                <c:pt idx="0">
                  <c:v>without OWROS</c:v>
                </c:pt>
              </c:strCache>
            </c:strRef>
          </c:tx>
          <c:invertIfNegative val="0"/>
          <c:cat>
            <c:numRef>
              <c:f>CDF!$A$13:$A$20</c:f>
              <c:numCache>
                <c:formatCode>General</c:formatCode>
                <c:ptCount val="8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</c:numCache>
            </c:numRef>
          </c:cat>
          <c:val>
            <c:numRef>
              <c:f>CDF!$C$13:$C$20</c:f>
              <c:numCache>
                <c:formatCode>General</c:formatCode>
                <c:ptCount val="8"/>
                <c:pt idx="0">
                  <c:v>21</c:v>
                </c:pt>
                <c:pt idx="1">
                  <c:v>6</c:v>
                </c:pt>
                <c:pt idx="2">
                  <c:v>10</c:v>
                </c:pt>
                <c:pt idx="3">
                  <c:v>0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FD-4199-95F7-A0BCAE410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382077424"/>
        <c:axId val="382080560"/>
      </c:barChart>
      <c:catAx>
        <c:axId val="382077424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pt-PT"/>
                  <a:t>Throughput per WMC [Mbps]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382080560"/>
        <c:crosses val="autoZero"/>
        <c:auto val="1"/>
        <c:lblAlgn val="ctr"/>
        <c:lblOffset val="100"/>
        <c:noMultiLvlLbl val="0"/>
      </c:catAx>
      <c:valAx>
        <c:axId val="3820805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pt-PT"/>
                  <a:t>Number  of  WMCs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3820774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B07E98A-C2A6-45CC-99EB-6B20EE2F56E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A90CCBF-5555-465E-B85B-232D8F7E3B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1113" y="0"/>
            <a:ext cx="292258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01C48A63-F563-453B-8949-19E00AD8F9A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2258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3DFC2C4-5551-4AE1-AD8D-75A58DAB171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1113" y="9410700"/>
            <a:ext cx="292258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E183388-B0D0-4255-960B-841A48269B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D58432FE-C57D-46DE-B7B6-30780E55FFD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4BB8A91D-8B63-4F28-B74C-A433B8EE0F8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9525" y="0"/>
            <a:ext cx="292258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F7E2317-760E-4AF7-A27D-F36523D7AD3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7941" name="Rectangle 5">
            <a:extLst>
              <a:ext uri="{FF2B5EF4-FFF2-40B4-BE49-F238E27FC236}">
                <a16:creationId xmlns:a16="http://schemas.microsoft.com/office/drawing/2014/main" id="{F2F21229-3427-43B4-991D-0F47E6DE934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705350"/>
            <a:ext cx="5394325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67942" name="Rectangle 6">
            <a:extLst>
              <a:ext uri="{FF2B5EF4-FFF2-40B4-BE49-F238E27FC236}">
                <a16:creationId xmlns:a16="http://schemas.microsoft.com/office/drawing/2014/main" id="{281B7A3F-EF56-4CE2-949D-F192522104D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2258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7943" name="Rectangle 7">
            <a:extLst>
              <a:ext uri="{FF2B5EF4-FFF2-40B4-BE49-F238E27FC236}">
                <a16:creationId xmlns:a16="http://schemas.microsoft.com/office/drawing/2014/main" id="{E554EBAC-9FDE-4685-A26F-19FAABBC69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9525" y="9409113"/>
            <a:ext cx="292258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CCC0AA1-E6E8-4B2D-9000-F21FEDC7AB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70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8064896" cy="1224136"/>
          </a:xfrm>
          <a:prstGeom prst="rect">
            <a:avLst/>
          </a:prstGeom>
        </p:spPr>
        <p:txBody>
          <a:bodyPr anchor="ctr"/>
          <a:lstStyle>
            <a:lvl1pPr>
              <a:defRPr sz="4400">
                <a:solidFill>
                  <a:srgbClr val="009DE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53926"/>
            <a:ext cx="8064896" cy="5215434"/>
          </a:xfrm>
          <a:prstGeom prst="rect">
            <a:avLst/>
          </a:prstGeom>
        </p:spPr>
        <p:txBody>
          <a:bodyPr/>
          <a:lstStyle>
            <a:lvl1pPr marL="361950" indent="-361950" algn="l" rtl="0" eaLnBrk="0" fontAlgn="base" hangingPunct="0">
              <a:spcBef>
                <a:spcPts val="1200"/>
              </a:spcBef>
              <a:spcAft>
                <a:spcPct val="0"/>
              </a:spcAft>
              <a:buFontTx/>
              <a:buChar char="•"/>
              <a:defRPr lang="en-US" sz="2800" kern="1200" baseline="0" dirty="0" smtClean="0">
                <a:solidFill>
                  <a:srgbClr val="46555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23900" indent="-388938" algn="l" rtl="0" eaLnBrk="0" fontAlgn="base" hangingPunct="0">
              <a:spcBef>
                <a:spcPts val="1200"/>
              </a:spcBef>
              <a:spcAft>
                <a:spcPct val="0"/>
              </a:spcAft>
              <a:buFontTx/>
              <a:buChar char="•"/>
              <a:defRPr lang="en-US" sz="2800" kern="1200" baseline="0" dirty="0" smtClean="0">
                <a:solidFill>
                  <a:srgbClr val="46555F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085850" indent="-382588" algn="l" rtl="0" eaLnBrk="0" fontAlgn="base" hangingPunct="0">
              <a:spcBef>
                <a:spcPts val="1200"/>
              </a:spcBef>
              <a:spcAft>
                <a:spcPct val="0"/>
              </a:spcAft>
              <a:buFontTx/>
              <a:buChar char="•"/>
              <a:defRPr lang="en-US" sz="2800" kern="1200" baseline="0" dirty="0" smtClean="0">
                <a:solidFill>
                  <a:srgbClr val="46555F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428750" indent="-441325" algn="l" rtl="0" eaLnBrk="0" fontAlgn="base" hangingPunct="0">
              <a:spcBef>
                <a:spcPts val="1200"/>
              </a:spcBef>
              <a:spcAft>
                <a:spcPct val="0"/>
              </a:spcAft>
              <a:buFontTx/>
              <a:buChar char="•"/>
              <a:defRPr lang="en-US" sz="2800" kern="1200" baseline="0" dirty="0" smtClean="0">
                <a:solidFill>
                  <a:srgbClr val="46555F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790700" indent="-363538" algn="l" rtl="0" eaLnBrk="0" fontAlgn="base" hangingPunct="0">
              <a:spcBef>
                <a:spcPts val="1200"/>
              </a:spcBef>
              <a:spcAft>
                <a:spcPct val="0"/>
              </a:spcAft>
              <a:buFontTx/>
              <a:buChar char="•"/>
              <a:defRPr lang="pt-PT" sz="2800" kern="1200" baseline="0" dirty="0">
                <a:solidFill>
                  <a:srgbClr val="46555F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33310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260648"/>
            <a:ext cx="7416824" cy="3600400"/>
          </a:xfrm>
          <a:prstGeom prst="rect">
            <a:avLst/>
          </a:prstGeom>
        </p:spPr>
        <p:txBody>
          <a:bodyPr anchor="ctr"/>
          <a:lstStyle>
            <a:lvl1pPr algn="ctr">
              <a:defRPr sz="4400" b="1">
                <a:solidFill>
                  <a:srgbClr val="009DE0"/>
                </a:solidFill>
                <a:latin typeface="+mn-lt"/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221088"/>
            <a:ext cx="7416824" cy="23762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>
                <a:solidFill>
                  <a:srgbClr val="46555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43141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11">
            <a:extLst>
              <a:ext uri="{FF2B5EF4-FFF2-40B4-BE49-F238E27FC236}">
                <a16:creationId xmlns:a16="http://schemas.microsoft.com/office/drawing/2014/main" id="{A52B824B-2EF1-4ECA-9B4B-16C32B37195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0338" y="6507163"/>
            <a:ext cx="5238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fld id="{F2552CEB-4A56-488F-9E9C-158D7BB84D7C}" type="slidenum">
              <a:rPr lang="en-GB" altLang="en-US" sz="1800" b="1" smtClean="0">
                <a:solidFill>
                  <a:srgbClr val="4655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GB" altLang="en-US" sz="1800" b="1">
              <a:solidFill>
                <a:srgbClr val="4655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7" name="Group 2">
            <a:extLst>
              <a:ext uri="{FF2B5EF4-FFF2-40B4-BE49-F238E27FC236}">
                <a16:creationId xmlns:a16="http://schemas.microsoft.com/office/drawing/2014/main" id="{A5982051-7405-4B70-AF9E-9CD7AEBEFC3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4925" y="44450"/>
            <a:ext cx="720725" cy="1279525"/>
            <a:chOff x="35495" y="44624"/>
            <a:chExt cx="1080121" cy="1919177"/>
          </a:xfrm>
        </p:grpSpPr>
        <p:pic>
          <p:nvPicPr>
            <p:cNvPr id="1031" name="Picture 5">
              <a:extLst>
                <a:ext uri="{FF2B5EF4-FFF2-40B4-BE49-F238E27FC236}">
                  <a16:creationId xmlns:a16="http://schemas.microsoft.com/office/drawing/2014/main" id="{BDC5A7B6-725B-447C-9B8B-43D1A6F780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4" t="29630" r="58475" b="29074"/>
            <a:stretch>
              <a:fillRect/>
            </a:stretch>
          </p:blipFill>
          <p:spPr bwMode="auto">
            <a:xfrm>
              <a:off x="35495" y="44624"/>
              <a:ext cx="1080120" cy="132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5">
              <a:extLst>
                <a:ext uri="{FF2B5EF4-FFF2-40B4-BE49-F238E27FC236}">
                  <a16:creationId xmlns:a16="http://schemas.microsoft.com/office/drawing/2014/main" id="{12ADCC8B-241A-4CFE-9EFF-65A898DF5F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20" t="29630" r="17139" b="29074"/>
            <a:stretch>
              <a:fillRect/>
            </a:stretch>
          </p:blipFill>
          <p:spPr bwMode="auto">
            <a:xfrm>
              <a:off x="71616" y="1240062"/>
              <a:ext cx="1044000" cy="723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8" name="Picture 2" descr="logo">
            <a:extLst>
              <a:ext uri="{FF2B5EF4-FFF2-40B4-BE49-F238E27FC236}">
                <a16:creationId xmlns:a16="http://schemas.microsoft.com/office/drawing/2014/main" id="{7ACFEAAF-5058-427C-9B20-0FDA0E8576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2128838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9" name="Straight Connector 3">
            <a:extLst>
              <a:ext uri="{FF2B5EF4-FFF2-40B4-BE49-F238E27FC236}">
                <a16:creationId xmlns:a16="http://schemas.microsoft.com/office/drawing/2014/main" id="{8FA7B7E5-E168-4D56-9964-F6A3889DB7A9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827088" y="0"/>
            <a:ext cx="0" cy="6858000"/>
          </a:xfrm>
          <a:prstGeom prst="line">
            <a:avLst/>
          </a:prstGeom>
          <a:noFill/>
          <a:ln w="25400" algn="ctr">
            <a:solidFill>
              <a:srgbClr val="009DE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05A5961B-EBAD-4380-B05D-FC7A5B07CD2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0" y="1484784"/>
            <a:ext cx="576000" cy="29893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ctr" defTabSz="390525" rtl="0" eaLnBrk="0" fontAlgn="base" hangingPunct="0">
        <a:spcBef>
          <a:spcPct val="0"/>
        </a:spcBef>
        <a:spcAft>
          <a:spcPct val="0"/>
        </a:spcAft>
        <a:defRPr sz="19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9052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Times New Roman" panose="02020603050405020304" pitchFamily="18" charset="0"/>
        </a:defRPr>
      </a:lvl2pPr>
      <a:lvl3pPr algn="ctr" defTabSz="39052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Times New Roman" panose="02020603050405020304" pitchFamily="18" charset="0"/>
        </a:defRPr>
      </a:lvl3pPr>
      <a:lvl4pPr algn="ctr" defTabSz="39052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Times New Roman" panose="02020603050405020304" pitchFamily="18" charset="0"/>
        </a:defRPr>
      </a:lvl4pPr>
      <a:lvl5pPr algn="ctr" defTabSz="39052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Times New Roman" panose="02020603050405020304" pitchFamily="18" charset="0"/>
        </a:defRPr>
      </a:lvl5pPr>
      <a:lvl6pPr marL="457200" algn="ctr" defTabSz="390525" rtl="0" eaLnBrk="1" fontAlgn="base" hangingPunct="1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Times New Roman" panose="02020603050405020304" pitchFamily="18" charset="0"/>
        </a:defRPr>
      </a:lvl6pPr>
      <a:lvl7pPr marL="914400" algn="ctr" defTabSz="390525" rtl="0" eaLnBrk="1" fontAlgn="base" hangingPunct="1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defTabSz="390525" rtl="0" eaLnBrk="1" fontAlgn="base" hangingPunct="1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defTabSz="390525" rtl="0" eaLnBrk="1" fontAlgn="base" hangingPunct="1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146050" indent="-146050" algn="l" defTabSz="390525" rtl="0" eaLnBrk="0" fontAlgn="base" hangingPunct="0">
        <a:spcBef>
          <a:spcPct val="20000"/>
        </a:spcBef>
        <a:spcAft>
          <a:spcPct val="0"/>
        </a:spcAft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17500" indent="-122238" algn="l" defTabSz="390525" rtl="0" eaLnBrk="0" fontAlgn="base" hangingPunct="0">
        <a:spcBef>
          <a:spcPct val="20000"/>
        </a:spcBef>
        <a:spcAft>
          <a:spcPct val="0"/>
        </a:spcAft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87363" indent="-96838" algn="l" defTabSz="390525" rtl="0" eaLnBrk="0" fontAlgn="base" hangingPunct="0">
        <a:spcBef>
          <a:spcPct val="20000"/>
        </a:spcBef>
        <a:spcAft>
          <a:spcPct val="0"/>
        </a:spcAft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682625" indent="-98425" algn="l" defTabSz="390525" rtl="0" eaLnBrk="0" fontAlgn="base" hangingPunct="0">
        <a:spcBef>
          <a:spcPct val="20000"/>
        </a:spcBef>
        <a:spcAft>
          <a:spcPct val="0"/>
        </a:spcAft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76300" indent="-96838" algn="l" defTabSz="390525" rtl="0" eaLnBrk="0" fontAlgn="base" hangingPunct="0">
        <a:spcBef>
          <a:spcPct val="20000"/>
        </a:spcBef>
        <a:spcAft>
          <a:spcPct val="0"/>
        </a:spcAft>
        <a:buChar char="»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6">
            <a:extLst>
              <a:ext uri="{FF2B5EF4-FFF2-40B4-BE49-F238E27FC236}">
                <a16:creationId xmlns:a16="http://schemas.microsoft.com/office/drawing/2014/main" id="{6060EDEB-BF83-4A9A-B37D-70BA84086AA1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925" y="44450"/>
            <a:ext cx="1081088" cy="1919288"/>
            <a:chOff x="35495" y="44624"/>
            <a:chExt cx="1080121" cy="1919177"/>
          </a:xfrm>
        </p:grpSpPr>
        <p:pic>
          <p:nvPicPr>
            <p:cNvPr id="2053" name="Picture 7">
              <a:extLst>
                <a:ext uri="{FF2B5EF4-FFF2-40B4-BE49-F238E27FC236}">
                  <a16:creationId xmlns:a16="http://schemas.microsoft.com/office/drawing/2014/main" id="{480B1B6E-D893-4DA9-AC23-3563715B40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4" t="29630" r="58475" b="29074"/>
            <a:stretch>
              <a:fillRect/>
            </a:stretch>
          </p:blipFill>
          <p:spPr bwMode="auto">
            <a:xfrm>
              <a:off x="35495" y="44624"/>
              <a:ext cx="1080120" cy="132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5">
              <a:extLst>
                <a:ext uri="{FF2B5EF4-FFF2-40B4-BE49-F238E27FC236}">
                  <a16:creationId xmlns:a16="http://schemas.microsoft.com/office/drawing/2014/main" id="{3B2EA95D-8160-4601-8D8E-8BFFEEC951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20" t="29630" r="17139" b="29074"/>
            <a:stretch>
              <a:fillRect/>
            </a:stretch>
          </p:blipFill>
          <p:spPr bwMode="auto">
            <a:xfrm>
              <a:off x="71616" y="1240062"/>
              <a:ext cx="1044000" cy="723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1" name="Picture 2" descr="logo">
            <a:extLst>
              <a:ext uri="{FF2B5EF4-FFF2-40B4-BE49-F238E27FC236}">
                <a16:creationId xmlns:a16="http://schemas.microsoft.com/office/drawing/2014/main" id="{4A71A1BF-8284-4CA8-A023-EC29069F4E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081338"/>
            <a:ext cx="8651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E85F42-0240-43DB-8867-627BC774AD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08" y="2188502"/>
            <a:ext cx="864000" cy="44841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8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13C47-F8B1-4FD3-8070-66D09801A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3350" y="260350"/>
            <a:ext cx="7416800" cy="3600450"/>
          </a:xfrm>
        </p:spPr>
        <p:txBody>
          <a:bodyPr/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dirty="0">
                <a:cs typeface="Times New Roman" panose="02020603050405020304" pitchFamily="18" charset="0"/>
              </a:rPr>
              <a:t>Guidelines for a Good Presentation </a:t>
            </a:r>
          </a:p>
        </p:txBody>
      </p:sp>
      <p:sp>
        <p:nvSpPr>
          <p:cNvPr id="5123" name="Subtitle 2">
            <a:extLst>
              <a:ext uri="{FF2B5EF4-FFF2-40B4-BE49-F238E27FC236}">
                <a16:creationId xmlns:a16="http://schemas.microsoft.com/office/drawing/2014/main" id="{A0BE8225-6E71-47F3-A9B0-251C1B6D250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03350" y="4221163"/>
            <a:ext cx="7416800" cy="2376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20000"/>
              </a:spcBef>
            </a:pPr>
            <a:r>
              <a:rPr lang="en-GB" altLang="en-US" sz="3600"/>
              <a:t>Luis M. Correia</a:t>
            </a:r>
          </a:p>
          <a:p>
            <a:pPr eaLnBrk="1" hangingPunct="1">
              <a:spcBef>
                <a:spcPct val="20000"/>
              </a:spcBef>
            </a:pPr>
            <a:endParaRPr lang="en-GB" altLang="en-US" sz="3600"/>
          </a:p>
          <a:p>
            <a:pPr eaLnBrk="1" hangingPunct="1">
              <a:spcBef>
                <a:spcPct val="20000"/>
              </a:spcBef>
            </a:pPr>
            <a:r>
              <a:rPr lang="en-GB" altLang="en-US"/>
              <a:t>Instituto Superior Técnico / INESC-ID</a:t>
            </a:r>
          </a:p>
          <a:p>
            <a:pPr eaLnBrk="1" hangingPunct="1">
              <a:spcBef>
                <a:spcPct val="20000"/>
              </a:spcBef>
            </a:pPr>
            <a:r>
              <a:rPr lang="en-GB" altLang="en-US"/>
              <a:t>University of Lisbon, Lisbon, Portugal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07F95DB5-2894-4D96-A5C2-01503B56FD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Development (2)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22156754-BF85-4460-A471-70C0E30357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Before actually preparing the presentation, it should be structured, by identifying the topics to be addressed, and the general contents of each page.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509F0AF7-A98C-4BAA-BF7F-64D03AEEF7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Sizes and Contrasts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AC18E766-FD06-4ED0-82C9-92F956877F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Each page should contain a few short sentences.</a:t>
            </a:r>
          </a:p>
          <a:p>
            <a:r>
              <a:rPr lang="en-GB" altLang="en-US"/>
              <a:t>Headers should be written in Times New Roman 44 pt (or equivalent).</a:t>
            </a:r>
          </a:p>
          <a:p>
            <a:r>
              <a:rPr lang="en-GB" altLang="en-US"/>
              <a:t>The text should be written in Times New Roman 32 pt (or equivalent), or slightly lower (28 pt).</a:t>
            </a:r>
          </a:p>
          <a:p>
            <a:r>
              <a:rPr lang="en-GB" altLang="en-US"/>
              <a:t>The colour of the text should make a clear contrast with the background, in order to make reading easy. </a:t>
            </a:r>
          </a:p>
          <a:p>
            <a:r>
              <a:rPr lang="en-GB" altLang="en-US"/>
              <a:t>The size of text in equations, tables and figures should be similar to the general one.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23BC9A16-DD02-4908-BBAC-ED556D3DC5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Style (1)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CE2F6363-112F-41A1-A505-75ADD6027B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style of the presentation should be coherent and uniform.</a:t>
            </a:r>
          </a:p>
          <a:p>
            <a:r>
              <a:rPr lang="en-GB" altLang="en-US"/>
              <a:t>One should write complete phrases, with well defined ideas.</a:t>
            </a:r>
          </a:p>
          <a:p>
            <a:r>
              <a:rPr lang="en-GB" altLang="en-US"/>
              <a:t>One should avoid using acronyms with not well known meaning.</a:t>
            </a:r>
          </a:p>
          <a:p>
            <a:r>
              <a:rPr lang="en-GB" altLang="en-US"/>
              <a:t>In general, one should not present references from the work.</a:t>
            </a:r>
          </a:p>
          <a:p>
            <a:r>
              <a:rPr lang="en-GB" altLang="en-US"/>
              <a:t>Do not present very complex equations, with a difficult description.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7888EB53-EA3D-4892-A05F-1DCF630015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Style (2)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9C67AE44-B711-4E0E-8075-5135B5F873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Each page should contain a specific title related to its contents.</a:t>
            </a:r>
          </a:p>
          <a:p>
            <a:r>
              <a:rPr lang="en-GB" altLang="en-US"/>
              <a:t>Do not repeat the titles.  In case it is needed, include numbering after it, so that they can be differentiated.</a:t>
            </a:r>
          </a:p>
          <a:p>
            <a:r>
              <a:rPr lang="en-GB" altLang="en-US"/>
              <a:t>Include a reference to the source when using figures from other authors.</a:t>
            </a:r>
          </a:p>
          <a:p>
            <a:r>
              <a:rPr lang="en-GB" altLang="en-US"/>
              <a:t>This presentation should be used as a template, hence, sizes, dimensions, and so on, should not be changed.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52D18EE7-A773-400E-8464-86D48710E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 Bad Example for Text (1)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91CF903D-13E8-4645-9865-66AE066A32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spcBef>
                <a:spcPts val="0"/>
              </a:spcBef>
            </a:pPr>
            <a:r>
              <a:rPr lang="en-GB" sz="2000" dirty="0">
                <a:solidFill>
                  <a:schemeClr val="tx1"/>
                </a:solidFill>
              </a:rPr>
              <a:t>Data transmission is mostly done in indoor environments.</a:t>
            </a:r>
          </a:p>
          <a:p>
            <a:pPr marL="342900" indent="-342900" algn="just">
              <a:spcBef>
                <a:spcPts val="0"/>
              </a:spcBef>
            </a:pPr>
            <a:r>
              <a:rPr lang="en-GB" sz="2000" dirty="0">
                <a:solidFill>
                  <a:schemeClr val="tx1"/>
                </a:solidFill>
              </a:rPr>
              <a:t>Outdoor to indoor penetration has a major influence in the data rate available to the user.</a:t>
            </a:r>
          </a:p>
          <a:p>
            <a:pPr marL="342900" indent="-342900" algn="just">
              <a:spcBef>
                <a:spcPts val="0"/>
              </a:spcBef>
            </a:pPr>
            <a:r>
              <a:rPr lang="en-GB" sz="2000" dirty="0">
                <a:solidFill>
                  <a:schemeClr val="tx1"/>
                </a:solidFill>
              </a:rPr>
              <a:t>A model for performance evaluation of UMTS is required in order to accurately predict this extra attenuation.</a:t>
            </a:r>
          </a:p>
          <a:p>
            <a:pPr marL="342900" indent="-342900" algn="just">
              <a:spcBef>
                <a:spcPts val="0"/>
              </a:spcBef>
            </a:pPr>
            <a:r>
              <a:rPr lang="en-GB" sz="2000" dirty="0">
                <a:solidFill>
                  <a:schemeClr val="tx1"/>
                </a:solidFill>
              </a:rPr>
              <a:t>A good model would provide an interesting tool for radio network designers.</a:t>
            </a:r>
          </a:p>
          <a:p>
            <a:pPr marL="342900" indent="-342900" algn="just">
              <a:spcBef>
                <a:spcPts val="0"/>
              </a:spcBef>
            </a:pPr>
            <a:r>
              <a:rPr lang="pt-PT" sz="2000" dirty="0">
                <a:solidFill>
                  <a:schemeClr val="tx1"/>
                </a:solidFill>
              </a:rPr>
              <a:t>C</a:t>
            </a:r>
            <a:r>
              <a:rPr lang="en-GB" sz="2000" dirty="0">
                <a:solidFill>
                  <a:schemeClr val="tx1"/>
                </a:solidFill>
              </a:rPr>
              <a:t>overage and interference need to taken jointly for the estimation of quality.</a:t>
            </a:r>
          </a:p>
          <a:p>
            <a:pPr marL="342900" indent="-342900" algn="just">
              <a:spcBef>
                <a:spcPts val="0"/>
              </a:spcBef>
            </a:pPr>
            <a:r>
              <a:rPr lang="pt-PT" sz="2000" dirty="0">
                <a:solidFill>
                  <a:schemeClr val="tx1"/>
                </a:solidFill>
              </a:rPr>
              <a:t>C</a:t>
            </a:r>
            <a:r>
              <a:rPr lang="en-GB" sz="2000" dirty="0">
                <a:solidFill>
                  <a:schemeClr val="tx1"/>
                </a:solidFill>
              </a:rPr>
              <a:t>overage has to be established for a given service, i.e., data rate, which is related to capacity</a:t>
            </a:r>
          </a:p>
          <a:p>
            <a:pPr marL="342900" indent="-342900" algn="just">
              <a:spcBef>
                <a:spcPts val="0"/>
              </a:spcBef>
            </a:pPr>
            <a:r>
              <a:rPr lang="en-GB" sz="2000" dirty="0">
                <a:solidFill>
                  <a:schemeClr val="tx1"/>
                </a:solidFill>
              </a:rPr>
              <a:t>The goal is to study the influence of an indoor environment in the UMTS/HSPA+ data transmission rate, according to different aspects such as:</a:t>
            </a:r>
          </a:p>
          <a:p>
            <a:pPr marL="800100" lvl="1" indent="-342900" algn="just"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</a:rPr>
              <a:t>building characterisation;</a:t>
            </a:r>
          </a:p>
          <a:p>
            <a:pPr marL="800100" lvl="1" indent="-342900" algn="just"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</a:rPr>
              <a:t>floor characterisation;</a:t>
            </a:r>
          </a:p>
          <a:p>
            <a:pPr marL="800100" lvl="1" indent="-342900" algn="just"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</a:rPr>
              <a:t>urban path loss scenario;</a:t>
            </a:r>
          </a:p>
          <a:p>
            <a:pPr marL="800100" lvl="1" indent="-342900" algn="just"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</a:rPr>
              <a:t>building coverage.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btinternet.com/~ians.telephones/Images/geco.gif">
            <a:extLst>
              <a:ext uri="{FF2B5EF4-FFF2-40B4-BE49-F238E27FC236}">
                <a16:creationId xmlns:a16="http://schemas.microsoft.com/office/drawing/2014/main" id="{00143322-FB79-4635-83CD-A57E35891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6172200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Title 1">
            <a:extLst>
              <a:ext uri="{FF2B5EF4-FFF2-40B4-BE49-F238E27FC236}">
                <a16:creationId xmlns:a16="http://schemas.microsoft.com/office/drawing/2014/main" id="{52D18EE7-A773-400E-8464-86D48710E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/>
              <a:t>A Bad Example for Text (2)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91CF903D-13E8-4645-9865-66AE066A32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just"/>
            <a:r>
              <a:rPr lang="en-GB" dirty="0">
                <a:solidFill>
                  <a:schemeClr val="tx1"/>
                </a:solidFill>
              </a:rPr>
              <a:t>Data transmission is mostly done in indoor environments.</a:t>
            </a:r>
          </a:p>
          <a:p>
            <a:pPr marL="342900" indent="-342900" algn="just"/>
            <a:r>
              <a:rPr lang="en-GB" dirty="0">
                <a:solidFill>
                  <a:schemeClr val="tx1"/>
                </a:solidFill>
              </a:rPr>
              <a:t>Outdoor to indoor penetration has a major influence in the data rate available to the user.</a:t>
            </a:r>
          </a:p>
          <a:p>
            <a:pPr marL="342900" indent="-342900" algn="just"/>
            <a:r>
              <a:rPr lang="en-GB" dirty="0">
                <a:solidFill>
                  <a:schemeClr val="tx1"/>
                </a:solidFill>
              </a:rPr>
              <a:t>A model for performance evaluation of UMTS is required in order to accurately predict this extra attenuation.</a:t>
            </a:r>
          </a:p>
          <a:p>
            <a:pPr marL="342900" indent="-342900" algn="just"/>
            <a:r>
              <a:rPr lang="en-GB" dirty="0">
                <a:solidFill>
                  <a:schemeClr val="tx1"/>
                </a:solidFill>
              </a:rPr>
              <a:t>A good model would provide an interesting tool for radio network designers</a:t>
            </a:r>
          </a:p>
        </p:txBody>
      </p:sp>
    </p:spTree>
    <p:extLst>
      <p:ext uri="{BB962C8B-B14F-4D97-AF65-F5344CB8AC3E}">
        <p14:creationId xmlns:p14="http://schemas.microsoft.com/office/powerpoint/2010/main" val="4064459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5601C2E9-7CC6-4DAC-A095-24506CD58A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 Good Example for Equations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291B7-7D5D-4CF3-A59E-D2FE251C6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454150"/>
            <a:ext cx="8064500" cy="5214938"/>
          </a:xfrm>
        </p:spPr>
        <p:txBody>
          <a:bodyPr/>
          <a:lstStyle/>
          <a:p>
            <a:pPr>
              <a:defRPr/>
            </a:pPr>
            <a:r>
              <a:rPr lang="en-GB"/>
              <a:t>The problem can be expressed by a Markov chain:</a:t>
            </a:r>
          </a:p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  <a:p>
            <a:pPr>
              <a:defRPr/>
            </a:pPr>
            <a:endParaRPr lang="en-GB"/>
          </a:p>
          <a:p>
            <a:pPr marL="355600" indent="-355600">
              <a:buFontTx/>
              <a:buNone/>
              <a:defRPr/>
            </a:pPr>
            <a:r>
              <a:rPr lang="en-GB"/>
              <a:t>	where </a:t>
            </a:r>
            <a:r>
              <a:rPr lang="en-GB" i="1">
                <a:solidFill>
                  <a:schemeClr val="tx1"/>
                </a:solidFill>
                <a:latin typeface="+mn-lt"/>
              </a:rPr>
              <a:t>p</a:t>
            </a:r>
            <a:r>
              <a:rPr lang="en-GB">
                <a:solidFill>
                  <a:schemeClr val="tx1"/>
                </a:solidFill>
                <a:latin typeface="+mn-lt"/>
              </a:rPr>
              <a:t>(</a:t>
            </a:r>
            <a:r>
              <a:rPr lang="en-GB" i="1">
                <a:solidFill>
                  <a:schemeClr val="tx1"/>
                </a:solidFill>
                <a:latin typeface="+mn-lt"/>
              </a:rPr>
              <a:t>n</a:t>
            </a:r>
            <a:r>
              <a:rPr lang="en-GB">
                <a:solidFill>
                  <a:schemeClr val="tx1"/>
                </a:solidFill>
                <a:latin typeface="+mn-lt"/>
              </a:rPr>
              <a:t>)</a:t>
            </a:r>
            <a:r>
              <a:rPr lang="en-GB"/>
              <a:t> is the probability of the system being in state </a:t>
            </a:r>
            <a:r>
              <a:rPr lang="en-GB" i="1">
                <a:solidFill>
                  <a:schemeClr val="tx1"/>
                </a:solidFill>
                <a:latin typeface="+mn-lt"/>
              </a:rPr>
              <a:t>n</a:t>
            </a:r>
            <a:r>
              <a:rPr lang="en-GB"/>
              <a:t> and</a:t>
            </a:r>
          </a:p>
          <a:p>
            <a:pPr>
              <a:defRPr/>
            </a:pPr>
            <a:endParaRPr lang="en-GB"/>
          </a:p>
        </p:txBody>
      </p:sp>
      <p:graphicFrame>
        <p:nvGraphicFramePr>
          <p:cNvPr id="19460" name="Object 2">
            <a:extLst>
              <a:ext uri="{FF2B5EF4-FFF2-40B4-BE49-F238E27FC236}">
                <a16:creationId xmlns:a16="http://schemas.microsoft.com/office/drawing/2014/main" id="{014D3712-015A-48A4-BD1D-2575B86D19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2133600"/>
          <a:ext cx="3363913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3632200" imgH="1663700" progId="Equation.3">
                  <p:embed/>
                </p:oleObj>
              </mc:Choice>
              <mc:Fallback>
                <p:oleObj name="Equation" r:id="rId3" imgW="3632200" imgH="1663700" progId="Equation.3">
                  <p:embed/>
                  <p:pic>
                    <p:nvPicPr>
                      <p:cNvPr id="19460" name="Object 2">
                        <a:extLst>
                          <a:ext uri="{FF2B5EF4-FFF2-40B4-BE49-F238E27FC236}">
                            <a16:creationId xmlns:a16="http://schemas.microsoft.com/office/drawing/2014/main" id="{014D3712-015A-48A4-BD1D-2575B86D19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2133600"/>
                        <a:ext cx="3363913" cy="154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3">
            <a:extLst>
              <a:ext uri="{FF2B5EF4-FFF2-40B4-BE49-F238E27FC236}">
                <a16:creationId xmlns:a16="http://schemas.microsoft.com/office/drawing/2014/main" id="{561E6422-7DCD-4CDB-82E9-474DFECD24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4948238"/>
          <a:ext cx="2647950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ção" r:id="rId5" imgW="2857500" imgH="431800" progId="Equation.3">
                  <p:embed/>
                </p:oleObj>
              </mc:Choice>
              <mc:Fallback>
                <p:oleObj name="Equação" r:id="rId5" imgW="2857500" imgH="431800" progId="Equation.3">
                  <p:embed/>
                  <p:pic>
                    <p:nvPicPr>
                      <p:cNvPr id="19461" name="Object 3">
                        <a:extLst>
                          <a:ext uri="{FF2B5EF4-FFF2-40B4-BE49-F238E27FC236}">
                            <a16:creationId xmlns:a16="http://schemas.microsoft.com/office/drawing/2014/main" id="{561E6422-7DCD-4CDB-82E9-474DFECD24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4948238"/>
                        <a:ext cx="2647950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bg2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F9563970-1440-47DE-AA16-FB61BD8627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 Bad Example for Equations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3D43484E-F44E-4B9C-9C75-43B08268C5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loss can be calculated via one of the following equations:</a:t>
            </a:r>
          </a:p>
        </p:txBody>
      </p:sp>
      <p:graphicFrame>
        <p:nvGraphicFramePr>
          <p:cNvPr id="20484" name="Object 2">
            <a:extLst>
              <a:ext uri="{FF2B5EF4-FFF2-40B4-BE49-F238E27FC236}">
                <a16:creationId xmlns:a16="http://schemas.microsoft.com/office/drawing/2014/main" id="{BD0AB6D1-6A59-4073-AB50-7BFAC87156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95750" y="3243263"/>
          <a:ext cx="104775" cy="19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14151" imgH="215619" progId="Equation.3">
                  <p:embed/>
                </p:oleObj>
              </mc:Choice>
              <mc:Fallback>
                <p:oleObj name="Equation" r:id="rId3" imgW="114151" imgH="215619" progId="Equation.3">
                  <p:embed/>
                  <p:pic>
                    <p:nvPicPr>
                      <p:cNvPr id="20484" name="Object 2">
                        <a:extLst>
                          <a:ext uri="{FF2B5EF4-FFF2-40B4-BE49-F238E27FC236}">
                            <a16:creationId xmlns:a16="http://schemas.microsoft.com/office/drawing/2014/main" id="{BD0AB6D1-6A59-4073-AB50-7BFAC87156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0" y="3243263"/>
                        <a:ext cx="104775" cy="198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3">
            <a:extLst>
              <a:ext uri="{FF2B5EF4-FFF2-40B4-BE49-F238E27FC236}">
                <a16:creationId xmlns:a16="http://schemas.microsoft.com/office/drawing/2014/main" id="{ED710824-212B-457B-B58F-FF059B5925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2573338"/>
          <a:ext cx="665003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5" imgW="4800600" imgH="495300" progId="Equation.3">
                  <p:embed/>
                </p:oleObj>
              </mc:Choice>
              <mc:Fallback>
                <p:oleObj r:id="rId5" imgW="4800600" imgH="495300" progId="Equation.3">
                  <p:embed/>
                  <p:pic>
                    <p:nvPicPr>
                      <p:cNvPr id="20485" name="Object 3">
                        <a:extLst>
                          <a:ext uri="{FF2B5EF4-FFF2-40B4-BE49-F238E27FC236}">
                            <a16:creationId xmlns:a16="http://schemas.microsoft.com/office/drawing/2014/main" id="{ED710824-212B-457B-B58F-FF059B5925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2573338"/>
                        <a:ext cx="665003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4">
            <a:extLst>
              <a:ext uri="{FF2B5EF4-FFF2-40B4-BE49-F238E27FC236}">
                <a16:creationId xmlns:a16="http://schemas.microsoft.com/office/drawing/2014/main" id="{B9F81DD6-1B99-46CD-9581-E55281D637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3463925"/>
          <a:ext cx="4038600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7" imgW="2946400" imgH="558800" progId="Equation.3">
                  <p:embed/>
                </p:oleObj>
              </mc:Choice>
              <mc:Fallback>
                <p:oleObj r:id="rId7" imgW="2946400" imgH="558800" progId="Equation.3">
                  <p:embed/>
                  <p:pic>
                    <p:nvPicPr>
                      <p:cNvPr id="20486" name="Object 4">
                        <a:extLst>
                          <a:ext uri="{FF2B5EF4-FFF2-40B4-BE49-F238E27FC236}">
                            <a16:creationId xmlns:a16="http://schemas.microsoft.com/office/drawing/2014/main" id="{B9F81DD6-1B99-46CD-9581-E55281D637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3463925"/>
                        <a:ext cx="4038600" cy="76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7" name="Object 5">
            <a:extLst>
              <a:ext uri="{FF2B5EF4-FFF2-40B4-BE49-F238E27FC236}">
                <a16:creationId xmlns:a16="http://schemas.microsoft.com/office/drawing/2014/main" id="{B5E85E3D-843A-4EBA-8F8E-2428BDF875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82725" y="4497388"/>
          <a:ext cx="2790825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9" imgW="2032000" imgH="482600" progId="Equation.3">
                  <p:embed/>
                </p:oleObj>
              </mc:Choice>
              <mc:Fallback>
                <p:oleObj r:id="rId9" imgW="2032000" imgH="482600" progId="Equation.3">
                  <p:embed/>
                  <p:pic>
                    <p:nvPicPr>
                      <p:cNvPr id="20487" name="Object 5">
                        <a:extLst>
                          <a:ext uri="{FF2B5EF4-FFF2-40B4-BE49-F238E27FC236}">
                            <a16:creationId xmlns:a16="http://schemas.microsoft.com/office/drawing/2014/main" id="{B5E85E3D-843A-4EBA-8F8E-2428BDF875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2725" y="4497388"/>
                        <a:ext cx="2790825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Object 6">
            <a:extLst>
              <a:ext uri="{FF2B5EF4-FFF2-40B4-BE49-F238E27FC236}">
                <a16:creationId xmlns:a16="http://schemas.microsoft.com/office/drawing/2014/main" id="{A1DBCE63-B947-426F-B090-38E897A2AF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82725" y="5453063"/>
          <a:ext cx="4256088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11" imgW="3111500" imgH="254000" progId="Equation.3">
                  <p:embed/>
                </p:oleObj>
              </mc:Choice>
              <mc:Fallback>
                <p:oleObj r:id="rId11" imgW="3111500" imgH="254000" progId="Equation.3">
                  <p:embed/>
                  <p:pic>
                    <p:nvPicPr>
                      <p:cNvPr id="20488" name="Object 6">
                        <a:extLst>
                          <a:ext uri="{FF2B5EF4-FFF2-40B4-BE49-F238E27FC236}">
                            <a16:creationId xmlns:a16="http://schemas.microsoft.com/office/drawing/2014/main" id="{A1DBCE63-B947-426F-B090-38E897A2AF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2725" y="5453063"/>
                        <a:ext cx="4256088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046BEA41-CB1F-46AE-8089-8A5CABF89F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 Good Example for Tables</a:t>
            </a:r>
          </a:p>
        </p:txBody>
      </p:sp>
      <p:graphicFrame>
        <p:nvGraphicFramePr>
          <p:cNvPr id="11" name="Group 60">
            <a:extLst>
              <a:ext uri="{FF2B5EF4-FFF2-40B4-BE49-F238E27FC236}">
                <a16:creationId xmlns:a16="http://schemas.microsoft.com/office/drawing/2014/main" id="{DB69F0AB-8593-4794-B96E-F14908FDD55F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1600200"/>
          <a:ext cx="6542088" cy="4845049"/>
        </p:xfrm>
        <a:graphic>
          <a:graphicData uri="http://schemas.openxmlformats.org/drawingml/2006/table">
            <a:tbl>
              <a:tblPr/>
              <a:tblGrid>
                <a:gridCol w="2180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0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0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4437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System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Launch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Country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37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NAMTS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1978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J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NMT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1981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N, S, SF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AMPS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1983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USA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1985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D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904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TACS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1985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UK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972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R2000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1985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F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RMTS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1985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Times New Roman" pitchFamily="18" charset="0"/>
                        </a:rPr>
                        <a:t>GSM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Times New Roman" pitchFamily="18" charset="0"/>
                        </a:rPr>
                        <a:t>1991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Times New Roman" pitchFamily="18" charset="0"/>
                        </a:rPr>
                        <a:t>EU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Times New Roman" pitchFamily="18" charset="0"/>
                        </a:rPr>
                        <a:t>PDC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Times New Roman" pitchFamily="18" charset="0"/>
                        </a:rPr>
                        <a:t>1995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Times New Roman" pitchFamily="18" charset="0"/>
                        </a:rPr>
                        <a:t>J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Times New Roman" pitchFamily="18" charset="0"/>
                        </a:rPr>
                        <a:t>cdmaOne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Times New Roman" pitchFamily="18" charset="0"/>
                        </a:rPr>
                        <a:t>1996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Times New Roman" pitchFamily="18" charset="0"/>
                        </a:rPr>
                        <a:t>USA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</a:rPr>
                        <a:t>UMTS</a:t>
                      </a:r>
                    </a:p>
                  </a:txBody>
                  <a:tcPr marL="84414" marR="84414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</a:rPr>
                        <a:t>2002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90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</a:rPr>
                        <a:t>EU, J</a:t>
                      </a:r>
                    </a:p>
                  </a:txBody>
                  <a:tcPr marL="84414" marR="8441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7D27F8AC-CE12-4152-9648-B9C36214A9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 Bad Example for Tables</a:t>
            </a:r>
          </a:p>
        </p:txBody>
      </p:sp>
      <p:graphicFrame>
        <p:nvGraphicFramePr>
          <p:cNvPr id="22531" name="Object 2">
            <a:extLst>
              <a:ext uri="{FF2B5EF4-FFF2-40B4-BE49-F238E27FC236}">
                <a16:creationId xmlns:a16="http://schemas.microsoft.com/office/drawing/2014/main" id="{B6BDD513-4DFB-4A8A-9682-D38BC6EA1E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54138" y="1600200"/>
          <a:ext cx="7737475" cy="499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Document" r:id="rId3" imgW="5443728" imgH="2918460" progId="Word.Document.8">
                  <p:embed/>
                </p:oleObj>
              </mc:Choice>
              <mc:Fallback>
                <p:oleObj name="Document" r:id="rId3" imgW="5443728" imgH="2918460" progId="Word.Document.8">
                  <p:embed/>
                  <p:pic>
                    <p:nvPicPr>
                      <p:cNvPr id="22531" name="Object 2">
                        <a:extLst>
                          <a:ext uri="{FF2B5EF4-FFF2-40B4-BE49-F238E27FC236}">
                            <a16:creationId xmlns:a16="http://schemas.microsoft.com/office/drawing/2014/main" id="{B6BDD513-4DFB-4A8A-9682-D38BC6EA1E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5051" b="7401"/>
                      <a:stretch>
                        <a:fillRect/>
                      </a:stretch>
                    </p:blipFill>
                    <p:spPr bwMode="auto">
                      <a:xfrm>
                        <a:off x="1354138" y="1600200"/>
                        <a:ext cx="7737475" cy="499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C0FA7383-0B69-4DE3-8331-7EE313577B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Outline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10761EE8-A8CC-41DC-BA2D-4CC3C93B4A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Basic principles.</a:t>
            </a:r>
          </a:p>
          <a:p>
            <a:r>
              <a:rPr lang="en-GB" altLang="en-US"/>
              <a:t>Structure.</a:t>
            </a:r>
          </a:p>
          <a:p>
            <a:r>
              <a:rPr lang="en-GB" altLang="en-US"/>
              <a:t>Sizes and contrast.</a:t>
            </a:r>
          </a:p>
          <a:p>
            <a:r>
              <a:rPr lang="en-GB" altLang="en-US"/>
              <a:t>Style.</a:t>
            </a:r>
          </a:p>
          <a:p>
            <a:r>
              <a:rPr lang="en-GB" altLang="en-US"/>
              <a:t>Examples.</a:t>
            </a:r>
          </a:p>
          <a:p>
            <a:r>
              <a:rPr lang="en-GB" altLang="en-US"/>
              <a:t>Conclusions.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64992DDA-C1CA-49D4-93E2-8D8546EB88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 Good Example for Figures (1)</a:t>
            </a:r>
          </a:p>
        </p:txBody>
      </p:sp>
      <p:graphicFrame>
        <p:nvGraphicFramePr>
          <p:cNvPr id="23555" name="Object 2">
            <a:extLst>
              <a:ext uri="{FF2B5EF4-FFF2-40B4-BE49-F238E27FC236}">
                <a16:creationId xmlns:a16="http://schemas.microsoft.com/office/drawing/2014/main" id="{C43DF0C1-022A-4B59-9D10-F38E765AB9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0800" y="1566863"/>
          <a:ext cx="7612063" cy="455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Document" r:id="rId3" imgW="9110472" imgH="5833872" progId="Word.Document.8">
                  <p:embed/>
                </p:oleObj>
              </mc:Choice>
              <mc:Fallback>
                <p:oleObj name="Document" r:id="rId3" imgW="9110472" imgH="5833872" progId="Word.Document.8">
                  <p:embed/>
                  <p:pic>
                    <p:nvPicPr>
                      <p:cNvPr id="23555" name="Object 2">
                        <a:extLst>
                          <a:ext uri="{FF2B5EF4-FFF2-40B4-BE49-F238E27FC236}">
                            <a16:creationId xmlns:a16="http://schemas.microsoft.com/office/drawing/2014/main" id="{C43DF0C1-022A-4B59-9D10-F38E765AB9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9483" t="15425"/>
                      <a:stretch>
                        <a:fillRect/>
                      </a:stretch>
                    </p:blipFill>
                    <p:spPr bwMode="auto">
                      <a:xfrm>
                        <a:off x="1320800" y="1566863"/>
                        <a:ext cx="7612063" cy="4554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5DC50F48-EFEF-421D-9725-F15362E767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 Good Example for Figures (2)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F91FA3A-48E9-4F6F-9274-18C7596334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4753694"/>
              </p:ext>
            </p:extLst>
          </p:nvPr>
        </p:nvGraphicFramePr>
        <p:xfrm>
          <a:off x="1331640" y="2348880"/>
          <a:ext cx="7488832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F8EB184-A74A-488C-A0A0-456E06237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454150"/>
            <a:ext cx="8064500" cy="521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defTabSz="390525" rtl="0" eaLnBrk="0" fontAlgn="base" hangingPunct="0">
              <a:spcBef>
                <a:spcPts val="1200"/>
              </a:spcBef>
              <a:spcAft>
                <a:spcPct val="0"/>
              </a:spcAft>
              <a:buFontTx/>
              <a:buChar char="•"/>
              <a:defRPr lang="en-US" sz="2800" kern="1200" baseline="0" dirty="0" smtClean="0">
                <a:solidFill>
                  <a:srgbClr val="46555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23900" indent="-388938" algn="l" defTabSz="390525" rtl="0" eaLnBrk="0" fontAlgn="base" hangingPunct="0">
              <a:spcBef>
                <a:spcPts val="1200"/>
              </a:spcBef>
              <a:spcAft>
                <a:spcPct val="0"/>
              </a:spcAft>
              <a:buFontTx/>
              <a:buChar char="•"/>
              <a:defRPr lang="en-US" sz="2800" kern="1200" baseline="0" dirty="0" smtClean="0">
                <a:solidFill>
                  <a:srgbClr val="46555F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085850" indent="-382588" algn="l" defTabSz="390525" rtl="0" eaLnBrk="0" fontAlgn="base" hangingPunct="0">
              <a:spcBef>
                <a:spcPts val="1200"/>
              </a:spcBef>
              <a:spcAft>
                <a:spcPct val="0"/>
              </a:spcAft>
              <a:buFontTx/>
              <a:buChar char="•"/>
              <a:defRPr lang="en-US" sz="2800" kern="1200" baseline="0" dirty="0" smtClean="0">
                <a:solidFill>
                  <a:srgbClr val="46555F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428750" indent="-441325" algn="l" defTabSz="390525" rtl="0" eaLnBrk="0" fontAlgn="base" hangingPunct="0">
              <a:spcBef>
                <a:spcPts val="1200"/>
              </a:spcBef>
              <a:spcAft>
                <a:spcPct val="0"/>
              </a:spcAft>
              <a:buFontTx/>
              <a:buChar char="•"/>
              <a:defRPr lang="en-US" sz="2800" kern="1200" baseline="0" dirty="0" smtClean="0">
                <a:solidFill>
                  <a:srgbClr val="46555F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790700" indent="-363538" algn="l" defTabSz="390525" rtl="0" eaLnBrk="0" fontAlgn="base" hangingPunct="0">
              <a:spcBef>
                <a:spcPts val="1200"/>
              </a:spcBef>
              <a:spcAft>
                <a:spcPct val="0"/>
              </a:spcAft>
              <a:buFontTx/>
              <a:buChar char="•"/>
              <a:defRPr lang="pt-PT" sz="2800" kern="1200" baseline="0" dirty="0">
                <a:solidFill>
                  <a:srgbClr val="46555F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dirty="0"/>
              <a:t>There should be a concluding sentence for each figure.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77A1842-D37B-4E3E-97B8-4047936087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 Good Example for Figures (3)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BD3E964E-126F-4889-9FBE-5D4E818BEB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/>
              <a:t>This is a nice figure.</a:t>
            </a:r>
          </a:p>
        </p:txBody>
      </p:sp>
      <p:pic>
        <p:nvPicPr>
          <p:cNvPr id="25604" name="Picture 2" descr="http://www.thetasklab.com/sites/default/files/Stone_grass_low_angle_white4.jpg">
            <a:extLst>
              <a:ext uri="{FF2B5EF4-FFF2-40B4-BE49-F238E27FC236}">
                <a16:creationId xmlns:a16="http://schemas.microsoft.com/office/drawing/2014/main" id="{52A1C079-DA89-410F-BD16-8C022DBD0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2060575"/>
            <a:ext cx="62738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Rectangle 7">
            <a:extLst>
              <a:ext uri="{FF2B5EF4-FFF2-40B4-BE49-F238E27FC236}">
                <a16:creationId xmlns:a16="http://schemas.microsoft.com/office/drawing/2014/main" id="{03CB9B0B-35FB-4546-99B5-6AA561090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6229350"/>
            <a:ext cx="47704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aseline="-25000">
                <a:solidFill>
                  <a:srgbClr val="000099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PT" altLang="en-US" sz="1200" baseline="0">
                <a:latin typeface="Arial" panose="020B0604020202020204" pitchFamily="34" charset="0"/>
                <a:cs typeface="Arial" panose="020B0604020202020204" pitchFamily="34" charset="0"/>
              </a:rPr>
              <a:t>(TaskOne, 2014)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3226A13E-73E1-4E42-A49A-C1EA106B59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A Bad Example for Figures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C65A7A59-A9D5-497F-B4E8-E9CBF77856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5732463"/>
            <a:ext cx="8064500" cy="936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comparison between theory and measurements shows that the model is reasonable.</a:t>
            </a:r>
          </a:p>
        </p:txBody>
      </p:sp>
      <p:graphicFrame>
        <p:nvGraphicFramePr>
          <p:cNvPr id="26628" name="Object 2">
            <a:extLst>
              <a:ext uri="{FF2B5EF4-FFF2-40B4-BE49-F238E27FC236}">
                <a16:creationId xmlns:a16="http://schemas.microsoft.com/office/drawing/2014/main" id="{E33EF315-C641-480F-9D9B-3C0F0C863B57}"/>
              </a:ext>
            </a:extLst>
          </p:cNvPr>
          <p:cNvGraphicFramePr>
            <a:graphicFrameLocks/>
          </p:cNvGraphicFramePr>
          <p:nvPr/>
        </p:nvGraphicFramePr>
        <p:xfrm>
          <a:off x="2771775" y="1939925"/>
          <a:ext cx="3938588" cy="31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Worksheet" r:id="rId3" imgW="9273960" imgH="5709240" progId="Excel.Sheet.8">
                  <p:embed/>
                </p:oleObj>
              </mc:Choice>
              <mc:Fallback>
                <p:oleObj name="Worksheet" r:id="rId3" imgW="9273960" imgH="5709240" progId="Excel.Sheet.8">
                  <p:embed/>
                  <p:pic>
                    <p:nvPicPr>
                      <p:cNvPr id="26628" name="Object 2">
                        <a:extLst>
                          <a:ext uri="{FF2B5EF4-FFF2-40B4-BE49-F238E27FC236}">
                            <a16:creationId xmlns:a16="http://schemas.microsoft.com/office/drawing/2014/main" id="{E33EF315-C641-480F-9D9B-3C0F0C863B5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939925"/>
                        <a:ext cx="3938588" cy="317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78F7CC56-0E21-4236-A9A1-7D13601454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Conclusions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FAD0C5C6-82F6-47AA-B43A-3AFE3BDAFF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This presentation describes some basic principles for a good presentation of a work.</a:t>
            </a:r>
          </a:p>
          <a:p>
            <a:r>
              <a:rPr lang="en-GB" altLang="en-US"/>
              <a:t>The structure should be similar to the one of the work.</a:t>
            </a:r>
          </a:p>
          <a:p>
            <a:r>
              <a:rPr lang="en-GB" altLang="en-US"/>
              <a:t>Fonts should be large enough, so that it is easy to read text, graphics, tables, and so on.</a:t>
            </a:r>
          </a:p>
          <a:p>
            <a:r>
              <a:rPr lang="en-GB" altLang="en-US"/>
              <a:t>Sentences should be short and complete, with well defined ideas.</a:t>
            </a:r>
          </a:p>
          <a:p>
            <a:r>
              <a:rPr lang="en-GB" altLang="en-US"/>
              <a:t>Each page should correspond to 1 minute presentation.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7A7E8748-718E-410F-BF98-794CDDFDA3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Thank you!</a:t>
            </a: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FFD37DD6-4106-42E7-84FA-E2E13D2536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84313"/>
            <a:ext cx="6181725" cy="5216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spcBef>
                <a:spcPct val="20000"/>
              </a:spcBef>
              <a:buFontTx/>
              <a:buNone/>
            </a:pPr>
            <a:endParaRPr lang="pt-PT" altLang="en-US" dirty="0">
              <a:cs typeface="Arial" panose="020B0604020202020204" pitchFamily="34" charset="0"/>
            </a:endParaRPr>
          </a:p>
          <a:p>
            <a:pPr marL="0" indent="0" algn="ctr">
              <a:spcBef>
                <a:spcPct val="20000"/>
              </a:spcBef>
              <a:buFontTx/>
              <a:buNone/>
            </a:pPr>
            <a:endParaRPr lang="pt-PT" altLang="en-US" dirty="0">
              <a:cs typeface="Arial" panose="020B0604020202020204" pitchFamily="34" charset="0"/>
            </a:endParaRPr>
          </a:p>
          <a:p>
            <a:pPr marL="0" indent="0" algn="ctr">
              <a:spcBef>
                <a:spcPct val="20000"/>
              </a:spcBef>
              <a:buFontTx/>
              <a:buNone/>
            </a:pPr>
            <a:r>
              <a:rPr lang="pt-PT" altLang="en-US" dirty="0">
                <a:cs typeface="Arial" panose="020B0604020202020204" pitchFamily="34" charset="0"/>
              </a:rPr>
              <a:t>Prof. Luis M. Correia</a:t>
            </a:r>
          </a:p>
          <a:p>
            <a:pPr marL="0" indent="0" algn="ctr">
              <a:spcBef>
                <a:spcPct val="20000"/>
              </a:spcBef>
              <a:buFontTx/>
              <a:buNone/>
            </a:pPr>
            <a:endParaRPr lang="pt-PT" altLang="en-US" dirty="0">
              <a:cs typeface="Arial" panose="020B0604020202020204" pitchFamily="34" charset="0"/>
            </a:endParaRPr>
          </a:p>
          <a:p>
            <a:pPr marL="0" indent="0" algn="ctr">
              <a:spcBef>
                <a:spcPct val="20000"/>
              </a:spcBef>
              <a:buFontTx/>
              <a:buNone/>
            </a:pPr>
            <a:r>
              <a:rPr lang="pt-PT" altLang="en-US" dirty="0">
                <a:cs typeface="Arial" panose="020B0604020202020204" pitchFamily="34" charset="0"/>
              </a:rPr>
              <a:t>Tel.: +351-213 100 434</a:t>
            </a:r>
          </a:p>
          <a:p>
            <a:pPr marL="0" indent="0" algn="ctr">
              <a:spcBef>
                <a:spcPct val="20000"/>
              </a:spcBef>
              <a:buFontTx/>
              <a:buNone/>
            </a:pPr>
            <a:r>
              <a:rPr lang="pt-PT" altLang="en-US" dirty="0">
                <a:cs typeface="Arial" panose="020B0604020202020204" pitchFamily="34" charset="0"/>
              </a:rPr>
              <a:t>Email: luis.m.correia@tecnico.ulisboa.pt </a:t>
            </a:r>
          </a:p>
          <a:p>
            <a:pPr marL="0" indent="0" algn="ctr">
              <a:spcBef>
                <a:spcPct val="20000"/>
              </a:spcBef>
              <a:buNone/>
            </a:pPr>
            <a:r>
              <a:rPr lang="pt-PT" altLang="en-US" dirty="0">
                <a:cs typeface="Arial" panose="020B0604020202020204" pitchFamily="34" charset="0"/>
              </a:rPr>
              <a:t>URL: http://grow.tecnico.ulisboa.pt</a:t>
            </a:r>
          </a:p>
        </p:txBody>
      </p:sp>
      <p:pic>
        <p:nvPicPr>
          <p:cNvPr id="28676" name="Picture 6">
            <a:extLst>
              <a:ext uri="{FF2B5EF4-FFF2-40B4-BE49-F238E27FC236}">
                <a16:creationId xmlns:a16="http://schemas.microsoft.com/office/drawing/2014/main" id="{71A229AB-C153-4406-A9C3-CE22F30CD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5" y="2420938"/>
            <a:ext cx="1851025" cy="349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1128DFB9-EDD9-4DC7-976E-F48B4EE872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Basic Principles (1)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181A2EAA-7A50-45E0-A21F-2782A0B2F4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presentation of a work is intended to show only its major aspects, and not the whole of it.</a:t>
            </a:r>
          </a:p>
          <a:p>
            <a:r>
              <a:rPr lang="en-GB" altLang="en-US"/>
              <a:t>One should choose the most important results for the presentation.</a:t>
            </a:r>
          </a:p>
          <a:p>
            <a:r>
              <a:rPr lang="en-GB" altLang="en-US"/>
              <a:t>The presentation should be structured in the same way as the work.</a:t>
            </a:r>
          </a:p>
          <a:p>
            <a:r>
              <a:rPr lang="en-GB" altLang="en-US"/>
              <a:t>The number of pages should be such that 1 page corresponds to 1 available minute.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D0636CF8-65FB-4CC6-B30A-59055CDF0D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Basic Principles (2)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36B49527-35C3-4116-B4B9-163F8EF108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When the audience is composed of a small group of people, a paper copy of the presentation should be distributed to the audience at the beginning.</a:t>
            </a:r>
          </a:p>
          <a:p>
            <a:r>
              <a:rPr lang="en-GB" altLang="en-US"/>
              <a:t>The format should be of 3 pages of presentation by A4 page, with comment lines on the side.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0DDD38A5-4C6E-4166-BD87-981B54743C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Structure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41F6566A-9FE8-4BCD-88FB-F9B76CB249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structure should be as follows:</a:t>
            </a:r>
          </a:p>
          <a:p>
            <a:pPr lvl="1"/>
            <a:r>
              <a:rPr lang="en-GB" altLang="en-US"/>
              <a:t>Cover</a:t>
            </a:r>
          </a:p>
          <a:p>
            <a:pPr lvl="1"/>
            <a:r>
              <a:rPr lang="en-GB" altLang="en-US"/>
              <a:t>Outline</a:t>
            </a:r>
          </a:p>
          <a:p>
            <a:pPr lvl="1"/>
            <a:r>
              <a:rPr lang="en-GB" altLang="en-US"/>
              <a:t>Introduction/Motivation/Objectives</a:t>
            </a:r>
          </a:p>
          <a:p>
            <a:pPr lvl="1"/>
            <a:r>
              <a:rPr lang="en-GB" altLang="en-US"/>
              <a:t>Development ...</a:t>
            </a:r>
          </a:p>
          <a:p>
            <a:pPr lvl="1"/>
            <a:r>
              <a:rPr lang="en-GB" altLang="en-US"/>
              <a:t>...</a:t>
            </a:r>
          </a:p>
          <a:p>
            <a:pPr lvl="1"/>
            <a:r>
              <a:rPr lang="en-GB" altLang="en-US"/>
              <a:t>...</a:t>
            </a:r>
          </a:p>
          <a:p>
            <a:pPr lvl="1"/>
            <a:r>
              <a:rPr lang="en-GB" altLang="en-US"/>
              <a:t>...</a:t>
            </a:r>
          </a:p>
          <a:p>
            <a:pPr lvl="1"/>
            <a:r>
              <a:rPr lang="en-GB" altLang="en-US"/>
              <a:t>Conclusions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4EF0B099-24B5-4D5C-BD20-AD5B817CDD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Cover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E0064A2B-E0EB-41CF-9B32-4870BB47BA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cover page should contain (in general):</a:t>
            </a:r>
          </a:p>
          <a:p>
            <a:pPr lvl="1"/>
            <a:r>
              <a:rPr lang="en-GB" altLang="en-US"/>
              <a:t>the title of the work;</a:t>
            </a:r>
          </a:p>
          <a:p>
            <a:pPr lvl="1"/>
            <a:r>
              <a:rPr lang="en-GB" altLang="en-US"/>
              <a:t>the names of the authors;</a:t>
            </a:r>
          </a:p>
          <a:p>
            <a:pPr lvl="1"/>
            <a:r>
              <a:rPr lang="en-GB" altLang="en-US"/>
              <a:t>the institutions to which the authors belong to.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29CEE046-37D9-4A45-9453-F61C2016B4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Outline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39EC057C-4DD9-4AD9-A598-273F5C551D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outline page should contain the main topics of the presentation.</a:t>
            </a:r>
          </a:p>
          <a:p>
            <a:r>
              <a:rPr lang="en-GB" altLang="en-US"/>
              <a:t>This list should not be an exhaustive one, but rather just the main global topics.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1212F70C-7F65-4050-935E-79B7A4A6C6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Introduction/Motivation/ Objectives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98C1C5BE-7611-41E6-82FC-07EF92F794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Introduction/Motivation/Objectives may occupy 1 to 3 pages, depending on the nature of the work and of the presentation.</a:t>
            </a:r>
          </a:p>
          <a:p>
            <a:r>
              <a:rPr lang="en-GB" altLang="en-US"/>
              <a:t>Introduction should introduce the area of the work, and how it is placed in a more global perspective.</a:t>
            </a:r>
          </a:p>
          <a:p>
            <a:r>
              <a:rPr lang="en-GB" altLang="en-US"/>
              <a:t>Motivation should describe the reason why the work is being done.</a:t>
            </a:r>
          </a:p>
          <a:p>
            <a:r>
              <a:rPr lang="en-GB" altLang="en-US"/>
              <a:t>Objectives should be listed, indicating the key goals of the work.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5CB25AE0-145D-4BED-A011-EB92A868A0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115888"/>
            <a:ext cx="8064500" cy="1225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Development (1)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87C28397-9800-4C20-8F47-9433EFD814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550" y="1454150"/>
            <a:ext cx="8064500" cy="5214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Development should contain (in general):</a:t>
            </a:r>
          </a:p>
          <a:p>
            <a:pPr lvl="1"/>
            <a:r>
              <a:rPr lang="en-GB" altLang="en-US"/>
              <a:t>explanation on models/algorithms;</a:t>
            </a:r>
          </a:p>
          <a:p>
            <a:pPr lvl="1"/>
            <a:r>
              <a:rPr lang="en-GB" altLang="en-US"/>
              <a:t>description of models/algorithms implementation;</a:t>
            </a:r>
          </a:p>
          <a:p>
            <a:pPr lvl="1"/>
            <a:r>
              <a:rPr lang="en-GB" altLang="en-US"/>
              <a:t>assessment of models/algorithms;</a:t>
            </a:r>
          </a:p>
          <a:p>
            <a:pPr lvl="1"/>
            <a:r>
              <a:rPr lang="en-GB" altLang="en-US"/>
              <a:t>analysis of results;</a:t>
            </a:r>
          </a:p>
          <a:p>
            <a:pPr lvl="1"/>
            <a:r>
              <a:rPr lang="en-GB" altLang="en-US"/>
              <a:t>identification of the main results.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4400" b="0" i="0" u="none" strike="noStrike" cap="none" normalizeH="0" baseline="-25000" smtClean="0">
            <a:ln>
              <a:noFill/>
            </a:ln>
            <a:solidFill>
              <a:srgbClr val="000099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4400" b="0" i="0" u="none" strike="noStrike" cap="none" normalizeH="0" baseline="-25000" smtClean="0">
            <a:ln>
              <a:noFill/>
            </a:ln>
            <a:solidFill>
              <a:srgbClr val="000099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GuideGoodPre_20160208</Template>
  <TotalTime>10</TotalTime>
  <Words>1082</Words>
  <Application>Microsoft Office PowerPoint</Application>
  <PresentationFormat>On-screen Show (4:3)</PresentationFormat>
  <Paragraphs>156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Default Design</vt:lpstr>
      <vt:lpstr>Custom Design</vt:lpstr>
      <vt:lpstr>Equation</vt:lpstr>
      <vt:lpstr>Equação</vt:lpstr>
      <vt:lpstr>Equation.3</vt:lpstr>
      <vt:lpstr>Document</vt:lpstr>
      <vt:lpstr>Worksheet</vt:lpstr>
      <vt:lpstr>Guidelines for a Good Presentation </vt:lpstr>
      <vt:lpstr>Outline</vt:lpstr>
      <vt:lpstr>Basic Principles (1)</vt:lpstr>
      <vt:lpstr>Basic Principles (2)</vt:lpstr>
      <vt:lpstr>Structure</vt:lpstr>
      <vt:lpstr>Cover</vt:lpstr>
      <vt:lpstr>Outline</vt:lpstr>
      <vt:lpstr>Introduction/Motivation/ Objectives</vt:lpstr>
      <vt:lpstr>Development (1)</vt:lpstr>
      <vt:lpstr>Development (2)</vt:lpstr>
      <vt:lpstr>Sizes and Contrasts</vt:lpstr>
      <vt:lpstr>Style (1)</vt:lpstr>
      <vt:lpstr>Style (2)</vt:lpstr>
      <vt:lpstr>A Bad Example for Text (1)</vt:lpstr>
      <vt:lpstr>A Bad Example for Text (2)</vt:lpstr>
      <vt:lpstr>A Good Example for Equations</vt:lpstr>
      <vt:lpstr>A Bad Example for Equations</vt:lpstr>
      <vt:lpstr>A Good Example for Tables</vt:lpstr>
      <vt:lpstr>A Bad Example for Tables</vt:lpstr>
      <vt:lpstr>A Good Example for Figures (1)</vt:lpstr>
      <vt:lpstr>A Good Example for Figures (2)</vt:lpstr>
      <vt:lpstr>A Good Example for Figures (3)</vt:lpstr>
      <vt:lpstr>A Bad Example for Figures</vt:lpstr>
      <vt:lpstr>Conclusions</vt:lpstr>
      <vt:lpstr>Thank you!</vt:lpstr>
    </vt:vector>
  </TitlesOfParts>
  <Company>IT/IST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Guidelines for a Good Presentation </dc:title>
  <dc:creator>Luis M Correia</dc:creator>
  <cp:lastModifiedBy>Luis Manuel Correia</cp:lastModifiedBy>
  <cp:revision>6</cp:revision>
  <cp:lastPrinted>2016-02-07T12:06:38Z</cp:lastPrinted>
  <dcterms:created xsi:type="dcterms:W3CDTF">2018-11-22T20:04:09Z</dcterms:created>
  <dcterms:modified xsi:type="dcterms:W3CDTF">2020-02-03T09:05:34Z</dcterms:modified>
</cp:coreProperties>
</file>